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01" r:id="rId3"/>
    <p:sldId id="356" r:id="rId4"/>
    <p:sldId id="358" r:id="rId5"/>
    <p:sldId id="359" r:id="rId6"/>
    <p:sldId id="341" r:id="rId7"/>
    <p:sldId id="342" r:id="rId8"/>
    <p:sldId id="360" r:id="rId9"/>
    <p:sldId id="361" r:id="rId10"/>
    <p:sldId id="362" r:id="rId11"/>
    <p:sldId id="333" r:id="rId12"/>
  </p:sldIdLst>
  <p:sldSz cx="9144000" cy="5143500" type="screen16x9"/>
  <p:notesSz cx="9926638" cy="6797675"/>
  <p:defaultTextStyle>
    <a:defPPr>
      <a:defRPr lang="ru-RU"/>
    </a:defPPr>
    <a:lvl1pPr marL="0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84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66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49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32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искунова Екатерина Юрьевна" initials="ПЕЮ" lastIdx="3" clrIdx="0"/>
  <p:cmAuthor id="1" name="Попкова Мария Александровна" initials="ПМА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7"/>
    <a:srgbClr val="008000"/>
    <a:srgbClr val="00FF00"/>
    <a:srgbClr val="FCCCCC"/>
    <a:srgbClr val="C00000"/>
    <a:srgbClr val="D0CECE"/>
    <a:srgbClr val="FD6363"/>
    <a:srgbClr val="404040"/>
    <a:srgbClr val="FCF2ED"/>
    <a:srgbClr val="F6E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90" autoAdjust="0"/>
    <p:restoredTop sz="94660" autoAdjust="0"/>
  </p:normalViewPr>
  <p:slideViewPr>
    <p:cSldViewPr snapToGrid="0">
      <p:cViewPr>
        <p:scale>
          <a:sx n="150" d="100"/>
          <a:sy n="150" d="100"/>
        </p:scale>
        <p:origin x="-750" y="-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2"/>
            <a:ext cx="4302625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703" y="2"/>
            <a:ext cx="4302625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BD5B6-AB39-4ABA-B270-D90AA6225D24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9" y="6456700"/>
            <a:ext cx="4302625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703" y="6456700"/>
            <a:ext cx="4302625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7870A-53D1-4D56-8F91-B54C2FCD8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62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4301543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7" y="6"/>
            <a:ext cx="4301543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DA7AC-1A6B-4E3F-AC59-7F9D5B17651B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8" y="3271389"/>
            <a:ext cx="7941309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6456617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7" y="6456617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5A753-26F7-494C-A1D3-E9ABB709E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80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8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66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49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32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A753-26F7-494C-A1D3-E9ABB709EA1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31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291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8B7C-600F-4AA8-9A23-CE220EE86A6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30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40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3C4A-4780-4D3E-9F86-3C4AC706BB18}" type="datetime1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0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D22-1A0D-4086-B34C-49AA9C40EB8C}" type="datetime1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24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B7168-A340-48BF-A94B-425AFF0D28CE}" type="datetime1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8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F969F-6411-41B0-85D2-D51D201D8E49}" type="datetime1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0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9966-E4C2-40B6-8EDB-A0DE5F3D945F}" type="datetime1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5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4D11-D29E-4CE8-B682-AC8B2C356B5B}" type="datetime1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0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5A3E-BDC6-4EF4-B882-876348B86372}" type="datetime1">
              <a:rPr lang="ru-RU" smtClean="0"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7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9F26-73C4-4EF6-BD1B-68416A00A605}" type="datetime1">
              <a:rPr lang="ru-RU" smtClean="0"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8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9C02-0378-4BDC-AB07-EBFDC4D9B4E6}" type="datetime1">
              <a:rPr lang="ru-RU" smtClean="0"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85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100"/>
            </a:lvl2pPr>
            <a:lvl3pPr marL="685766" indent="0">
              <a:buNone/>
              <a:defRPr sz="9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  <a:lvl6pPr marL="1714415" indent="0">
              <a:buNone/>
              <a:defRPr sz="800"/>
            </a:lvl6pPr>
            <a:lvl7pPr marL="2057297" indent="0">
              <a:buNone/>
              <a:defRPr sz="800"/>
            </a:lvl7pPr>
            <a:lvl8pPr marL="2400180" indent="0">
              <a:buNone/>
              <a:defRPr sz="800"/>
            </a:lvl8pPr>
            <a:lvl9pPr marL="2743064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8C40-9990-4365-8BFD-CB2FFAAC3274}" type="datetime1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5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100"/>
            </a:lvl2pPr>
            <a:lvl3pPr marL="685766" indent="0">
              <a:buNone/>
              <a:defRPr sz="9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  <a:lvl6pPr marL="1714415" indent="0">
              <a:buNone/>
              <a:defRPr sz="800"/>
            </a:lvl6pPr>
            <a:lvl7pPr marL="2057297" indent="0">
              <a:buNone/>
              <a:defRPr sz="800"/>
            </a:lvl7pPr>
            <a:lvl8pPr marL="2400180" indent="0">
              <a:buNone/>
              <a:defRPr sz="800"/>
            </a:lvl8pPr>
            <a:lvl9pPr marL="2743064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16E-E3C4-4E30-95C3-F3A5E95B2E8C}" type="datetime1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5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7" tIns="34289" rIns="68577" bIns="3428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77" tIns="34289" rIns="68577" bIns="342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FDBA3-52B0-4703-922C-6CE83D1B6F80}" type="datetime1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492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8B7473-38B7-48D6-8078-87ECC21F3F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2327" b="13367"/>
          <a:stretch/>
        </p:blipFill>
        <p:spPr>
          <a:xfrm>
            <a:off x="4816212" y="1"/>
            <a:ext cx="4327788" cy="5143500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6633FA32-22DE-484E-B92A-EEB70ED3E1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087435"/>
              </p:ext>
            </p:extLst>
          </p:nvPr>
        </p:nvGraphicFramePr>
        <p:xfrm>
          <a:off x="0" y="-45208"/>
          <a:ext cx="9144000" cy="5233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" name="CorelDRAW" r:id="rId5" imgW="6123240" imgH="3456360" progId="CorelDraw.Graphic.17">
                  <p:embed/>
                </p:oleObj>
              </mc:Choice>
              <mc:Fallback>
                <p:oleObj name="CorelDRAW" r:id="rId5" imgW="6123240" imgH="345636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-45208"/>
                        <a:ext cx="9144000" cy="52339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3BC4314-8A0F-442A-B33A-0B2A8C20BF10}"/>
              </a:ext>
            </a:extLst>
          </p:cNvPr>
          <p:cNvSpPr/>
          <p:nvPr/>
        </p:nvSpPr>
        <p:spPr>
          <a:xfrm>
            <a:off x="1112950" y="529010"/>
            <a:ext cx="4241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ФЕДЕРАЛЬНЫЙ ФОНД ОБЯЗАТЕЛЬНОГО МЕДИЦИНСКОГО СТРАХОВАНИЯ</a:t>
            </a:r>
          </a:p>
        </p:txBody>
      </p:sp>
      <p:pic>
        <p:nvPicPr>
          <p:cNvPr id="12" name="Picture 2" descr="http://www.ffoms.ru/bitrix/templates/ffoms/images/logo3.png">
            <a:extLst>
              <a:ext uri="{FF2B5EF4-FFF2-40B4-BE49-F238E27FC236}">
                <a16:creationId xmlns:a16="http://schemas.microsoft.com/office/drawing/2014/main" xmlns="" id="{7B87E01F-AFC5-4225-A620-5D151749B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69"/>
          <a:stretch/>
        </p:blipFill>
        <p:spPr bwMode="auto">
          <a:xfrm>
            <a:off x="528004" y="559787"/>
            <a:ext cx="458529" cy="46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741B195-BB71-4C30-A851-D1EEC2AEADED}"/>
              </a:ext>
            </a:extLst>
          </p:cNvPr>
          <p:cNvSpPr/>
          <p:nvPr/>
        </p:nvSpPr>
        <p:spPr>
          <a:xfrm>
            <a:off x="266048" y="2019302"/>
            <a:ext cx="4750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small" dirty="0" smtClean="0"/>
              <a:t>Основные </a:t>
            </a:r>
            <a:r>
              <a:rPr lang="ru-RU" sz="2000" cap="small" dirty="0"/>
              <a:t>итоги реализации </a:t>
            </a:r>
            <a:r>
              <a:rPr lang="ru-RU" sz="2000" cap="small" dirty="0" smtClean="0"/>
              <a:t>федерального   </a:t>
            </a:r>
            <a:r>
              <a:rPr lang="ru-RU" sz="2000" cap="small" dirty="0" smtClean="0"/>
              <a:t>проекта «Кадры</a:t>
            </a:r>
            <a:r>
              <a:rPr lang="ru-RU" sz="2000" cap="small" dirty="0"/>
              <a:t>» </a:t>
            </a:r>
            <a:r>
              <a:rPr lang="ru-RU" sz="2000" cap="small" dirty="0" smtClean="0"/>
              <a:t>на </a:t>
            </a:r>
            <a:r>
              <a:rPr lang="ru-RU" sz="2000" cap="small" dirty="0"/>
              <a:t>2020 </a:t>
            </a:r>
            <a:r>
              <a:rPr lang="ru-RU" sz="2000" cap="small" dirty="0" smtClean="0"/>
              <a:t>год</a:t>
            </a:r>
            <a:endParaRPr lang="ru-RU" sz="2000" cap="small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AC3BFD6-1F3C-4FB6-97C3-C099DC925BCF}"/>
              </a:ext>
            </a:extLst>
          </p:cNvPr>
          <p:cNvSpPr/>
          <p:nvPr/>
        </p:nvSpPr>
        <p:spPr>
          <a:xfrm>
            <a:off x="256523" y="4188252"/>
            <a:ext cx="519858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Царева Ольга Владимировна</a:t>
            </a:r>
          </a:p>
          <a:p>
            <a:pPr algn="just"/>
            <a:r>
              <a:rPr lang="ru-RU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Начальник </a:t>
            </a:r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Управления модернизации системы ОМС</a:t>
            </a:r>
            <a:endParaRPr lang="ru-RU" sz="120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A12C5096-F8AB-4A33-86BD-E1B3685CF416}"/>
              </a:ext>
            </a:extLst>
          </p:cNvPr>
          <p:cNvCxnSpPr>
            <a:cxnSpLocks/>
          </p:cNvCxnSpPr>
          <p:nvPr/>
        </p:nvCxnSpPr>
        <p:spPr>
          <a:xfrm>
            <a:off x="369411" y="3529684"/>
            <a:ext cx="1040289" cy="0"/>
          </a:xfrm>
          <a:prstGeom prst="line">
            <a:avLst/>
          </a:prstGeom>
          <a:ln w="19050">
            <a:solidFill>
              <a:srgbClr val="EF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69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78316" y="234451"/>
            <a:ext cx="830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/>
              <a:t>КЛЮЧЕВЫЕ МОМЕНТЫ, ВЫЗЫВАЮЩИЕ СЛОЖНОСТИ ПРИ РЕАЛИЗАЦИИ </a:t>
            </a:r>
            <a:endParaRPr lang="ru-RU" b="1" dirty="0"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244992" y="710046"/>
            <a:ext cx="83040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документ 1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3396" y="827662"/>
            <a:ext cx="7560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транш за первые 3 месяца 2020 года направлен в ТФ ОМС – финансирование может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быть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осуществлено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заявкам (в случае их наличия), начиная с 1 января 2020 г.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300" y="1452568"/>
            <a:ext cx="8782051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тчётность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Приказу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ФОМС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 24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 февраля 2020 г.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осуществляется в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Единой интегрированной системе сбора и обработки информации в системе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(ЕИССОИ), начиная с отчета за март 2020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с указанием всех плановых показателей 2020 года  (10 апреля 2020 - дата сдачи отчёта)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5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5167" y="2335550"/>
            <a:ext cx="86926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Информацию в отчёте следует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отражать только по иным межбюджетным трансфертам из бюджета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ФОМС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бюджетам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ТФ ОМС для 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софинансирования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расходов медицинских организаций на оплату труда врачей и среднего медицинского персонала, направленными в соответствии с постановлением Правительства Российской Федерации от 27 декабря 2019 года № 1910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107635" y="1437121"/>
            <a:ext cx="692341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107635" y="2259658"/>
            <a:ext cx="692341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10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0892" y="3458959"/>
            <a:ext cx="8692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Данные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отчёте заполняются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разрезе медицинских организаций, с которыми заключены соглашения о предоставлении средств нормированного страхового запаса ТФОМС для 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софинансирования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расходов медицинских организаций на оплату труда врачей и среднего медицинского персонала.  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107635" y="3339158"/>
            <a:ext cx="692341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23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8B7473-38B7-48D6-8078-87ECC21F3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327" b="13367"/>
          <a:stretch/>
        </p:blipFill>
        <p:spPr>
          <a:xfrm>
            <a:off x="4816213" y="1"/>
            <a:ext cx="4327788" cy="5143500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6633FA32-22DE-484E-B92A-EEB70ED3E1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2"/>
          <a:ext cx="9144000" cy="5192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0" name="CorelDRAW" r:id="rId4" imgW="6123240" imgH="3456360" progId="CorelDraw.Graphic.17">
                  <p:embed/>
                </p:oleObj>
              </mc:Choice>
              <mc:Fallback>
                <p:oleObj name="CorelDRAW" r:id="rId4" imgW="6123240" imgH="345636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2"/>
                        <a:ext cx="9144000" cy="5192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3BC4314-8A0F-442A-B33A-0B2A8C20BF10}"/>
              </a:ext>
            </a:extLst>
          </p:cNvPr>
          <p:cNvSpPr/>
          <p:nvPr/>
        </p:nvSpPr>
        <p:spPr>
          <a:xfrm>
            <a:off x="1112950" y="529010"/>
            <a:ext cx="4241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ФЕДЕРАЛЬНЫЙ ФОНД ОБЯЗАТЕЛЬНОГО МЕДИЦИНСКОГО СТРАХОВАНИЯ</a:t>
            </a:r>
          </a:p>
        </p:txBody>
      </p:sp>
      <p:pic>
        <p:nvPicPr>
          <p:cNvPr id="12" name="Picture 2" descr="http://www.ffoms.ru/bitrix/templates/ffoms/images/logo3.png">
            <a:extLst>
              <a:ext uri="{FF2B5EF4-FFF2-40B4-BE49-F238E27FC236}">
                <a16:creationId xmlns:a16="http://schemas.microsoft.com/office/drawing/2014/main" xmlns="" id="{7B87E01F-AFC5-4225-A620-5D151749B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69"/>
          <a:stretch/>
        </p:blipFill>
        <p:spPr bwMode="auto">
          <a:xfrm>
            <a:off x="528004" y="559787"/>
            <a:ext cx="458529" cy="46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741B195-BB71-4C30-A851-D1EEC2AEADED}"/>
              </a:ext>
            </a:extLst>
          </p:cNvPr>
          <p:cNvSpPr/>
          <p:nvPr/>
        </p:nvSpPr>
        <p:spPr>
          <a:xfrm>
            <a:off x="373874" y="2443102"/>
            <a:ext cx="40684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Спасибо за внимание!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A12C5096-F8AB-4A33-86BD-E1B3685CF416}"/>
              </a:ext>
            </a:extLst>
          </p:cNvPr>
          <p:cNvCxnSpPr>
            <a:cxnSpLocks/>
          </p:cNvCxnSpPr>
          <p:nvPr/>
        </p:nvCxnSpPr>
        <p:spPr>
          <a:xfrm>
            <a:off x="453560" y="3001071"/>
            <a:ext cx="734014" cy="0"/>
          </a:xfrm>
          <a:prstGeom prst="line">
            <a:avLst/>
          </a:prstGeom>
          <a:ln w="19050">
            <a:solidFill>
              <a:srgbClr val="EF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832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304800" y="304800"/>
            <a:ext cx="8505825" cy="4533900"/>
          </a:xfrm>
          <a:prstGeom prst="flowChartProcess">
            <a:avLst/>
          </a:prstGeom>
          <a:noFill/>
          <a:ln w="57150">
            <a:solidFill>
              <a:srgbClr val="FD6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95324" y="1114425"/>
            <a:ext cx="7791451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ru-RU" sz="2400" dirty="0"/>
              <a:t>ИСПОЛЬЗОВАНИЕ СРЕДСТВ НОРМИРОВАННОГО СТРАХОВОГО ЗАПАСА ТЕРРИТОРИАЛЬНОГО ФОНДА ОМС ДЛЯ СОФИНАНСИРОВАНИЯ РАСХОДОВ МЕДИЦИНСКИХ ОРГАНИЗАЦИЙ НА ОПЛАТУ ТРУДА ВРАЧЕЙ И СРЕДНЕГО МЕДИЦИНСКОГО ПЕРСОНАЛА</a:t>
            </a:r>
          </a:p>
          <a:p>
            <a:pPr algn="ctr">
              <a:spcAft>
                <a:spcPts val="300"/>
              </a:spcAft>
            </a:pPr>
            <a:endParaRPr lang="ru-RU" sz="2400" dirty="0"/>
          </a:p>
          <a:p>
            <a:pPr algn="ctr">
              <a:spcAft>
                <a:spcPts val="300"/>
              </a:spcAft>
            </a:pPr>
            <a:r>
              <a:rPr lang="ru-RU" sz="2400" dirty="0"/>
              <a:t>по состоянию на 1 </a:t>
            </a:r>
            <a:r>
              <a:rPr lang="ru-RU" sz="2400" dirty="0" smtClean="0"/>
              <a:t>января 2020 года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61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BD6A649-392D-4A81-BA3D-3BAB479528DD}"/>
              </a:ext>
            </a:extLst>
          </p:cNvPr>
          <p:cNvSpPr/>
          <p:nvPr/>
        </p:nvSpPr>
        <p:spPr>
          <a:xfrm>
            <a:off x="178316" y="263026"/>
            <a:ext cx="830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>
                <a:srgbClr val="000000"/>
              </a:buClr>
            </a:pPr>
            <a:r>
              <a:rPr lang="ru-RU" dirty="0"/>
              <a:t>ИТОГИ </a:t>
            </a:r>
            <a:r>
              <a:rPr lang="ru-RU" dirty="0" smtClean="0"/>
              <a:t>2019 </a:t>
            </a:r>
            <a:r>
              <a:rPr lang="ru-RU" dirty="0"/>
              <a:t>ГОДА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333892" y="798946"/>
            <a:ext cx="83040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документ 1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3</a:t>
            </a:fld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011977"/>
              </p:ext>
            </p:extLst>
          </p:nvPr>
        </p:nvGraphicFramePr>
        <p:xfrm>
          <a:off x="158750" y="910342"/>
          <a:ext cx="8832851" cy="3736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15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75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35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883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76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779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8273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7819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7365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4183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5503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Субъекты РФ</a:t>
                      </a:r>
                    </a:p>
                  </a:txBody>
                  <a:tcPr marL="5702" marR="5702" marT="4277" marB="0" anchor="ctr">
                    <a:solidFill>
                      <a:srgbClr val="FBBBB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Количество медицинских организаций, с которыми заключено соглашение</a:t>
                      </a:r>
                    </a:p>
                  </a:txBody>
                  <a:tcPr marL="5702" marR="5702" marT="4277" marB="0" anchor="ctr">
                    <a:solidFill>
                      <a:srgbClr val="FBBB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ПЛАН на 2019</a:t>
                      </a:r>
                      <a:r>
                        <a:rPr lang="ru-RU" sz="900" b="1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900" b="1" u="none" strike="noStrike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egoe UI" panose="020B0502040204020203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BBB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медицинских работников, получающих зарплату за счет ср-в НСЗ ТФОМС по состоянию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 января 2020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BBB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CC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Направлено средств НСЗ ТФОМС в медицинские организации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BBBBB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использованных средств от объёма предусмотренных средств (%)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8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всего </a:t>
                      </a:r>
                    </a:p>
                  </a:txBody>
                  <a:tcPr marL="5702" marR="5702" marT="4277" marB="0" anchor="ctr">
                    <a:solidFill>
                      <a:srgbClr val="FBBBB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5702" marR="5702" marT="4277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4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egoe UI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5702" marB="0" anchor="ctr"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всего </a:t>
                      </a:r>
                    </a:p>
                    <a:p>
                      <a:pPr algn="ctr" fontAlgn="ctr"/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egoe UI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4277" marB="0" anchor="ctr">
                    <a:solidFill>
                      <a:srgbClr val="FBBBB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5702" marR="5702" marT="4277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4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egoe UI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5702" marB="0" anchor="ctr"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4277" marB="0" anchor="ctr">
                    <a:solidFill>
                      <a:srgbClr val="FBBBBB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egoe UI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5702" marB="0" anchor="ctr"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1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врачи</a:t>
                      </a:r>
                    </a:p>
                  </a:txBody>
                  <a:tcPr marL="5702" marR="5702" marT="4277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CD4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средний медицинский персонал</a:t>
                      </a:r>
                    </a:p>
                  </a:txBody>
                  <a:tcPr marL="5702" marR="5702" marT="4277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CD4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врачи</a:t>
                      </a:r>
                    </a:p>
                  </a:txBody>
                  <a:tcPr marL="5702" marR="5702" marT="4277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CD4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egoe UI" panose="020B0502040204020203" pitchFamily="34" charset="0"/>
                          <a:cs typeface="Times New Roman" panose="02020603050405020304" pitchFamily="18" charset="0"/>
                        </a:rPr>
                        <a:t>средний медицинский персонал</a:t>
                      </a:r>
                    </a:p>
                  </a:txBody>
                  <a:tcPr marL="5702" marR="5702" marT="4277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CD4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2" marR="5702" marT="4277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4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Российская Федерация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9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sz="9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912</a:t>
                      </a:r>
                      <a:endParaRPr lang="ru-RU" sz="900" b="1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9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827</a:t>
                      </a:r>
                      <a:endParaRPr lang="ru-RU" sz="900" b="1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12 085</a:t>
                      </a:r>
                      <a:endParaRPr lang="ru-RU" sz="900" b="1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9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778</a:t>
                      </a:r>
                      <a:endParaRPr lang="ru-RU" sz="900" b="1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sz="9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241</a:t>
                      </a:r>
                      <a:endParaRPr lang="ru-RU" sz="900" b="1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u="none" strike="noStrike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900" b="1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537</a:t>
                      </a:r>
                      <a:endParaRPr lang="ru-RU" sz="900" b="1" u="none" strike="noStrike" kern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3 169,3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25,8</a:t>
                      </a:r>
                      <a:endParaRPr lang="ru-RU" sz="105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94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область</a:t>
                      </a:r>
                      <a:endParaRPr lang="ru-RU" sz="9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185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104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67,7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</a:tr>
              <a:tr h="1894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Санкт-Петербург</a:t>
                      </a:r>
                      <a:endParaRPr lang="ru-RU" sz="9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680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259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145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724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490,2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98,8</a:t>
                      </a:r>
                      <a:endParaRPr lang="ru-RU" sz="105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Чеченская Республика</a:t>
                      </a:r>
                      <a:endParaRPr lang="ru-RU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338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183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368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195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94,8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96,4</a:t>
                      </a:r>
                      <a:endParaRPr lang="ru-RU" sz="105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38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  <a:endParaRPr lang="ru-RU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550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259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149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142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163,9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81,3</a:t>
                      </a:r>
                      <a:endParaRPr lang="ru-RU" sz="105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691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Тюменская область</a:t>
                      </a:r>
                      <a:endParaRPr lang="ru-RU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125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132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309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158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151</a:t>
                      </a:r>
                      <a:endParaRPr lang="ru-RU" sz="900" b="0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74,9</a:t>
                      </a:r>
                      <a:endParaRPr lang="ru-RU" sz="9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63,6</a:t>
                      </a:r>
                      <a:endParaRPr lang="ru-RU" sz="105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9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Псковская область </a:t>
                      </a:r>
                      <a:endParaRPr lang="ru-RU" sz="900" b="1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b="1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b="1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1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1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1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1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4,6</a:t>
                      </a:r>
                      <a:endParaRPr lang="ru-RU" sz="105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52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Северная Осетия - Алания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14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13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12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0,5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1,1</a:t>
                      </a:r>
                      <a:endParaRPr lang="ru-RU" sz="105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52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автономный округ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73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36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37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Байконур</a:t>
                      </a: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9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>
                    <a:solidFill>
                      <a:srgbClr val="FC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81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BD6A649-392D-4A81-BA3D-3BAB479528DD}"/>
              </a:ext>
            </a:extLst>
          </p:cNvPr>
          <p:cNvSpPr/>
          <p:nvPr/>
        </p:nvSpPr>
        <p:spPr>
          <a:xfrm>
            <a:off x="178316" y="224926"/>
            <a:ext cx="8304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СУБЪЕКТЫ С ПОЛОЖИТЕЛЬНЫМ ПРИРОСТОМ</a:t>
            </a:r>
            <a:endParaRPr lang="ru-RU" b="1" cap="all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b="1" cap="all" dirty="0">
                <a:cs typeface="Arial" pitchFamily="34" charset="0"/>
              </a:rPr>
              <a:t>ПО ИТОГАМ </a:t>
            </a:r>
            <a:r>
              <a:rPr lang="ru-RU" b="1" cap="all" dirty="0" smtClean="0">
                <a:cs typeface="Arial" pitchFamily="34" charset="0"/>
              </a:rPr>
              <a:t>2019 </a:t>
            </a:r>
            <a:r>
              <a:rPr lang="ru-RU" b="1" cap="all" dirty="0">
                <a:cs typeface="Arial" pitchFamily="34" charset="0"/>
              </a:rPr>
              <a:t>ГОДА</a:t>
            </a:r>
            <a:endParaRPr lang="ru-RU" b="1" dirty="0"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244992" y="710046"/>
            <a:ext cx="83040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документ 1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82450" y="4852807"/>
            <a:ext cx="41910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937742"/>
              </p:ext>
            </p:extLst>
          </p:nvPr>
        </p:nvGraphicFramePr>
        <p:xfrm>
          <a:off x="178316" y="885824"/>
          <a:ext cx="4176465" cy="408490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366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77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64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Наименование субъекта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/>
                        <a:t>Прирост на конец отчетного периода (на 1</a:t>
                      </a:r>
                      <a:r>
                        <a:rPr lang="ru-RU" sz="800" kern="1200" baseline="0" dirty="0"/>
                        <a:t> </a:t>
                      </a:r>
                      <a:r>
                        <a:rPr lang="ru-RU" sz="800" kern="1200" dirty="0" smtClean="0"/>
                        <a:t>января 2020 </a:t>
                      </a:r>
                      <a:r>
                        <a:rPr lang="ru-RU" sz="800" kern="1200" dirty="0"/>
                        <a:t>г.)</a:t>
                      </a:r>
                      <a:endParaRPr lang="ru-RU" sz="8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92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ru-RU" sz="1100" b="1" kern="1200" dirty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8000"/>
                          </a:solidFill>
                        </a:rPr>
                        <a:t>г. Санкт-Петербург</a:t>
                      </a:r>
                      <a:endParaRPr lang="ru-RU" sz="1100" b="1" kern="1200" dirty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8000"/>
                          </a:solidFill>
                        </a:rPr>
                        <a:t>1 095</a:t>
                      </a:r>
                      <a:endParaRPr lang="ru-RU" sz="1100" b="1" kern="1200" dirty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92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Московская область 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685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42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Чеченская Республика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 </a:t>
                      </a:r>
                      <a:r>
                        <a:rPr lang="ru-RU" sz="1100" kern="1200" dirty="0" smtClean="0"/>
                        <a:t>367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52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Республика Саха (Якутия)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274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83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Самарская область 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211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3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Тюменская область 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158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92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Новосибирская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/>
                        <a:t>150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34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Сахалинская область 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138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41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Республика Татарстан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131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55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Республика Дагестан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91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83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Томская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90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809439"/>
              </p:ext>
            </p:extLst>
          </p:nvPr>
        </p:nvGraphicFramePr>
        <p:xfrm>
          <a:off x="4509147" y="885859"/>
          <a:ext cx="4312704" cy="408661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931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877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17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45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Наименование субъекта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/>
                        <a:t>Прирост на конец отчетного периода </a:t>
                      </a:r>
                      <a:br>
                        <a:rPr lang="ru-RU" sz="800" kern="1200" dirty="0"/>
                      </a:br>
                      <a:r>
                        <a:rPr lang="ru-RU" sz="800" kern="1200" dirty="0"/>
                        <a:t>(на 1</a:t>
                      </a:r>
                      <a:r>
                        <a:rPr lang="ru-RU" sz="800" kern="1200" baseline="0" dirty="0"/>
                        <a:t> </a:t>
                      </a:r>
                      <a:r>
                        <a:rPr lang="ru-RU" sz="800" kern="1200" dirty="0" smtClean="0"/>
                        <a:t>января 2020 </a:t>
                      </a:r>
                      <a:r>
                        <a:rPr lang="ru-RU" sz="800" kern="1200" dirty="0"/>
                        <a:t>г.)</a:t>
                      </a:r>
                      <a:endParaRPr lang="ru-RU" sz="8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28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Ставропольский край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85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28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Республика Ингушетия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82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72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Иркутская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70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9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Саратовская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09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Вологодская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64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62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Ленинградская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60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02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Калининградская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56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92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Карачаево-Черкесская</a:t>
                      </a:r>
                      <a:r>
                        <a:rPr lang="ru-RU" sz="1100" kern="1200" baseline="0" dirty="0" smtClean="0"/>
                        <a:t> Республика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42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46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20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Камчатский край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9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21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Свердловская область</a:t>
                      </a: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36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93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22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Республика </a:t>
                      </a:r>
                      <a:r>
                        <a:rPr lang="ru-RU" sz="1100" kern="1200" dirty="0" smtClean="0"/>
                        <a:t>Мордовия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35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>
                    <a:solidFill>
                      <a:srgbClr val="FBBBB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21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BD6A649-392D-4A81-BA3D-3BAB479528DD}"/>
              </a:ext>
            </a:extLst>
          </p:cNvPr>
          <p:cNvSpPr/>
          <p:nvPr/>
        </p:nvSpPr>
        <p:spPr>
          <a:xfrm>
            <a:off x="178316" y="224926"/>
            <a:ext cx="8304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СУБЪЕКТЫ С НАИБОЛЬШИМ ОТТОКОМ СПЕЦИАЛИСТОВ</a:t>
            </a:r>
            <a:endParaRPr lang="ru-RU" b="1" cap="all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b="1" cap="all" dirty="0">
                <a:cs typeface="Arial" pitchFamily="34" charset="0"/>
              </a:rPr>
              <a:t>ПО ИТОГАМ </a:t>
            </a:r>
            <a:r>
              <a:rPr lang="ru-RU" b="1" cap="all" dirty="0" smtClean="0">
                <a:cs typeface="Arial" pitchFamily="34" charset="0"/>
              </a:rPr>
              <a:t>2019 </a:t>
            </a:r>
            <a:r>
              <a:rPr lang="ru-RU" b="1" cap="all" dirty="0">
                <a:cs typeface="Arial" pitchFamily="34" charset="0"/>
              </a:rPr>
              <a:t>ГОДА</a:t>
            </a:r>
            <a:endParaRPr lang="ru-RU" b="1" dirty="0"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244992" y="710046"/>
            <a:ext cx="83040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документ 1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82450" y="4852807"/>
            <a:ext cx="41910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5</a:t>
            </a:fld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338567"/>
              </p:ext>
            </p:extLst>
          </p:nvPr>
        </p:nvGraphicFramePr>
        <p:xfrm>
          <a:off x="179512" y="838201"/>
          <a:ext cx="4320480" cy="405580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516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166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10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rgbClr val="FBBB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Наименование субъекта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rgbClr val="F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Отток </a:t>
                      </a:r>
                      <a:r>
                        <a:rPr lang="ru-RU" sz="800" kern="1200" dirty="0"/>
                        <a:t>на конец отчетного периода (на </a:t>
                      </a:r>
                      <a:r>
                        <a:rPr lang="ru-RU" sz="800" kern="1200" dirty="0" smtClean="0"/>
                        <a:t>1 </a:t>
                      </a:r>
                      <a:r>
                        <a:rPr lang="ru-RU" sz="800" kern="1200" baseline="0" dirty="0" smtClean="0"/>
                        <a:t>января </a:t>
                      </a:r>
                      <a:r>
                        <a:rPr lang="ru-RU" sz="800" kern="1200" dirty="0" smtClean="0"/>
                        <a:t>2020 </a:t>
                      </a:r>
                      <a:r>
                        <a:rPr lang="ru-RU" sz="800" kern="1200" dirty="0"/>
                        <a:t>г.)</a:t>
                      </a:r>
                      <a:endParaRPr lang="ru-RU" sz="8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rgbClr val="F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6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C00000"/>
                          </a:solidFill>
                        </a:rPr>
                        <a:t>Пермский край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C00000"/>
                          </a:solidFill>
                        </a:rPr>
                        <a:t> - 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</a:rPr>
                        <a:t>371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2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Алтайский край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308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2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Липецкая область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193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60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Удмуртская Республика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192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60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Челябинская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188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2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Волгоградская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183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2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Кемеровская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157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60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Забайкальский край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138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65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Пензенская область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116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118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Республика Тыва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98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620820"/>
              </p:ext>
            </p:extLst>
          </p:nvPr>
        </p:nvGraphicFramePr>
        <p:xfrm>
          <a:off x="4690367" y="843561"/>
          <a:ext cx="4348704" cy="405045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964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101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20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4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rgbClr val="FBBB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Наименование субъекта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rgbClr val="F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/>
                        <a:t>Отток </a:t>
                      </a:r>
                      <a:r>
                        <a:rPr lang="ru-RU" sz="800" kern="1200" dirty="0"/>
                        <a:t>на конец отчетного периода </a:t>
                      </a:r>
                      <a:br>
                        <a:rPr lang="ru-RU" sz="800" kern="1200" dirty="0"/>
                      </a:br>
                      <a:r>
                        <a:rPr lang="ru-RU" sz="800" kern="1200" dirty="0"/>
                        <a:t>(на 1</a:t>
                      </a:r>
                      <a:r>
                        <a:rPr lang="ru-RU" sz="800" kern="1200" baseline="0" dirty="0"/>
                        <a:t> </a:t>
                      </a:r>
                      <a:r>
                        <a:rPr lang="ru-RU" sz="800" kern="1200" baseline="0" dirty="0" smtClean="0"/>
                        <a:t>января </a:t>
                      </a:r>
                      <a:r>
                        <a:rPr lang="ru-RU" sz="800" kern="1200" dirty="0" smtClean="0"/>
                        <a:t>2020 </a:t>
                      </a:r>
                      <a:r>
                        <a:rPr lang="ru-RU" sz="800" kern="1200" dirty="0"/>
                        <a:t>г.)</a:t>
                      </a:r>
                      <a:endParaRPr lang="ru-RU" sz="8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solidFill>
                      <a:srgbClr val="F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0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Оренбургская область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94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23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Курганская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93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Брянская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72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97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Новгородская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68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Амурская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68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84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Курская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64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84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/>
                        <a:t>Кировская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- </a:t>
                      </a:r>
                      <a:r>
                        <a:rPr lang="ru-RU" sz="1100" kern="1200" dirty="0" smtClean="0"/>
                        <a:t>64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85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Рязанская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область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81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19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Республика Карелия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- 46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868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/>
                        <a:t>20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Архангельская область</a:t>
                      </a: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- 45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45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78316" y="234451"/>
            <a:ext cx="830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/>
              <a:t>ФИНАНСОВОЕ </a:t>
            </a:r>
            <a:r>
              <a:rPr lang="ru-RU" dirty="0"/>
              <a:t>ОБЕСПЕЧЕНИЕ В 2020 ГОДУ</a:t>
            </a:r>
            <a:endParaRPr lang="ru-RU" b="1" dirty="0"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244992" y="710046"/>
            <a:ext cx="83040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документ 1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pic>
        <p:nvPicPr>
          <p:cNvPr id="86" name="Picture 4" descr="https://www.cryptocurrency.gen.in/wp-content/uploads/2015/11/How-To-Profit-From-Altcoin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269" y="2000818"/>
            <a:ext cx="1033514" cy="68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s://www.cryptocurrency.gen.in/wp-content/uploads/2015/11/How-To-Profit-From-Altcoin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438" y="1365344"/>
            <a:ext cx="1033514" cy="68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4" descr="https://www.cryptocurrency.gen.in/wp-content/uploads/2015/11/How-To-Profit-From-Altcoin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611" y="734890"/>
            <a:ext cx="1033514" cy="68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http://jurmarketing.ru/wp-content/uploads/2016/11/Gol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1" y="745589"/>
            <a:ext cx="3095070" cy="189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TextBox 89"/>
          <p:cNvSpPr txBox="1"/>
          <p:nvPr/>
        </p:nvSpPr>
        <p:spPr>
          <a:xfrm>
            <a:off x="2580352" y="857805"/>
            <a:ext cx="2670168" cy="156966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18,3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млрд. руб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том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резерв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2,7 млрд. руб.)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15291" y="925110"/>
            <a:ext cx="1872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В составе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МЕЖБЮДЖЕТНЫХ ТРАНСФЕРТОВ ФОМС </a:t>
            </a:r>
            <a:r>
              <a:rPr lang="ru-RU" sz="1600" dirty="0"/>
              <a:t>предусмотрено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6366481" y="752888"/>
            <a:ext cx="26700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Размер средств формируется </a:t>
            </a:r>
            <a:endParaRPr lang="en-US" sz="1200" b="1" dirty="0"/>
          </a:p>
          <a:p>
            <a:pPr algn="ctr"/>
            <a:r>
              <a:rPr lang="ru-RU" sz="1200" b="1" dirty="0"/>
              <a:t>в составе средств НСЗ ТФОМС </a:t>
            </a:r>
          </a:p>
          <a:p>
            <a:pPr algn="ctr"/>
            <a:r>
              <a:rPr lang="ru-RU" sz="1200" b="1" dirty="0"/>
              <a:t>и утверждается </a:t>
            </a:r>
            <a:r>
              <a:rPr lang="ru-RU" sz="1200" b="1" dirty="0" smtClean="0">
                <a:solidFill>
                  <a:srgbClr val="FF0000"/>
                </a:solidFill>
              </a:rPr>
              <a:t>Правительством РФ (</a:t>
            </a:r>
            <a:r>
              <a:rPr lang="ru-RU" sz="1000" b="1" dirty="0">
                <a:solidFill>
                  <a:srgbClr val="FF0000"/>
                </a:solidFill>
              </a:rPr>
              <a:t>р</a:t>
            </a:r>
            <a:r>
              <a:rPr lang="ru-RU" sz="1000" b="1" dirty="0" smtClean="0">
                <a:solidFill>
                  <a:srgbClr val="FF0000"/>
                </a:solidFill>
              </a:rPr>
              <a:t>аспоряжение Правительства РФ </a:t>
            </a:r>
          </a:p>
          <a:p>
            <a:pPr algn="ctr"/>
            <a:r>
              <a:rPr lang="ru-RU" sz="1000" b="1" dirty="0" smtClean="0">
                <a:solidFill>
                  <a:srgbClr val="FF0000"/>
                </a:solidFill>
              </a:rPr>
              <a:t>от 06.03.2020 № 543-Р)</a:t>
            </a:r>
            <a:endParaRPr lang="ru-RU" sz="1000" b="1" dirty="0">
              <a:solidFill>
                <a:srgbClr val="FF0000"/>
              </a:solidFill>
            </a:endParaRPr>
          </a:p>
        </p:txBody>
      </p:sp>
      <p:cxnSp>
        <p:nvCxnSpPr>
          <p:cNvPr id="93" name="Прямая со стрелкой 92"/>
          <p:cNvCxnSpPr/>
          <p:nvPr/>
        </p:nvCxnSpPr>
        <p:spPr>
          <a:xfrm flipV="1">
            <a:off x="4813300" y="1233000"/>
            <a:ext cx="576030" cy="348150"/>
          </a:xfrm>
          <a:prstGeom prst="straightConnector1">
            <a:avLst/>
          </a:prstGeom>
          <a:ln w="22225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Вертикальный свиток 93"/>
          <p:cNvSpPr/>
          <p:nvPr/>
        </p:nvSpPr>
        <p:spPr>
          <a:xfrm>
            <a:off x="6058274" y="1709848"/>
            <a:ext cx="3085726" cy="2620852"/>
          </a:xfrm>
          <a:prstGeom prst="verticalScroll">
            <a:avLst/>
          </a:prstGeom>
          <a:solidFill>
            <a:schemeClr val="bg1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b="1" u="sng" dirty="0">
                <a:solidFill>
                  <a:srgbClr val="C00000"/>
                </a:solidFill>
              </a:rPr>
              <a:t>Методика распределения межбюджетных трансфертов из бюджета ФОМС бюджетам ТФОМС для софинансирования расходов МО на оплату труда врачей и среднего медицинского персонала, утвержденная Правительством РФ </a:t>
            </a:r>
            <a:r>
              <a:rPr lang="ru-RU" sz="1100" b="1" u="sng" dirty="0" smtClean="0">
                <a:solidFill>
                  <a:srgbClr val="C00000"/>
                </a:solidFill>
              </a:rPr>
              <a:t>(</a:t>
            </a:r>
            <a:r>
              <a:rPr lang="ru-RU" sz="900" b="1" u="sng" dirty="0" smtClean="0">
                <a:solidFill>
                  <a:srgbClr val="C00000"/>
                </a:solidFill>
              </a:rPr>
              <a:t>Постановление Правительства РФ № 1910 от 27.12.2019</a:t>
            </a:r>
          </a:p>
          <a:p>
            <a:pPr algn="ctr"/>
            <a:r>
              <a:rPr lang="ru-RU" sz="900" b="1" u="sng" dirty="0" smtClean="0">
                <a:solidFill>
                  <a:srgbClr val="C00000"/>
                </a:solidFill>
              </a:rPr>
              <a:t> «Об утверждении Правил предоставления межбюджетных трансфертов из бюджета ФФОМС бюджетам ТФОМС</a:t>
            </a:r>
            <a:r>
              <a:rPr lang="ru-RU" sz="1100" b="1" u="sng" dirty="0" smtClean="0">
                <a:solidFill>
                  <a:srgbClr val="C00000"/>
                </a:solidFill>
              </a:rPr>
              <a:t>)</a:t>
            </a:r>
            <a:endParaRPr lang="ru-RU" sz="1100" u="sng" dirty="0">
              <a:solidFill>
                <a:srgbClr val="C00000"/>
              </a:solidFill>
            </a:endParaRPr>
          </a:p>
        </p:txBody>
      </p:sp>
      <p:sp>
        <p:nvSpPr>
          <p:cNvPr id="96" name="Блок-схема: ручное управление 95"/>
          <p:cNvSpPr/>
          <p:nvPr/>
        </p:nvSpPr>
        <p:spPr>
          <a:xfrm>
            <a:off x="8651121" y="4053771"/>
            <a:ext cx="173348" cy="666075"/>
          </a:xfrm>
          <a:prstGeom prst="flowChartManualOperation">
            <a:avLst/>
          </a:prstGeom>
          <a:solidFill>
            <a:srgbClr val="FF0000"/>
          </a:solidFill>
          <a:ln w="31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C00000"/>
              </a:solidFill>
            </a:endParaRPr>
          </a:p>
        </p:txBody>
      </p:sp>
      <p:cxnSp>
        <p:nvCxnSpPr>
          <p:cNvPr id="97" name="Прямая со стрелкой 96"/>
          <p:cNvCxnSpPr/>
          <p:nvPr/>
        </p:nvCxnSpPr>
        <p:spPr>
          <a:xfrm>
            <a:off x="4889500" y="2151776"/>
            <a:ext cx="634248" cy="193546"/>
          </a:xfrm>
          <a:prstGeom prst="straightConnector1">
            <a:avLst/>
          </a:prstGeom>
          <a:ln w="22225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 flipV="1">
            <a:off x="4743450" y="1697149"/>
            <a:ext cx="1159638" cy="129784"/>
          </a:xfrm>
          <a:prstGeom prst="straightConnector1">
            <a:avLst/>
          </a:prstGeom>
          <a:ln w="22225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Прямоугольник 98"/>
          <p:cNvSpPr/>
          <p:nvPr/>
        </p:nvSpPr>
        <p:spPr>
          <a:xfrm>
            <a:off x="323528" y="4489450"/>
            <a:ext cx="8280920" cy="5665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Размер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средств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НСЗ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ТФОМС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 не должен превышать среднемесячный размер планируемых поступлений средств ТФОМС на очередной год </a:t>
            </a:r>
            <a:r>
              <a:rPr lang="ru-RU" sz="1200" b="1" dirty="0" smtClean="0">
                <a:solidFill>
                  <a:srgbClr val="FF0000"/>
                </a:solidFill>
              </a:rPr>
              <a:t>только </a:t>
            </a:r>
            <a:r>
              <a:rPr lang="ru-RU" sz="1200" b="1" dirty="0">
                <a:solidFill>
                  <a:srgbClr val="FF0000"/>
                </a:solidFill>
              </a:rPr>
              <a:t>в </a:t>
            </a:r>
            <a:r>
              <a:rPr lang="ru-RU" sz="1200" b="1" dirty="0" smtClean="0">
                <a:solidFill>
                  <a:srgbClr val="FF0000"/>
                </a:solidFill>
              </a:rPr>
              <a:t>части средств для </a:t>
            </a:r>
            <a:r>
              <a:rPr lang="ru-RU" sz="1200" b="1" dirty="0">
                <a:solidFill>
                  <a:srgbClr val="FF0000"/>
                </a:solidFill>
              </a:rPr>
              <a:t>дополнительного финансового обеспечения реализации территориальных программ </a:t>
            </a:r>
            <a:r>
              <a:rPr lang="ru-RU" sz="1200" b="1" dirty="0" smtClean="0">
                <a:solidFill>
                  <a:srgbClr val="FF0000"/>
                </a:solidFill>
              </a:rPr>
              <a:t>ОМС </a:t>
            </a: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(Федеральный </a:t>
            </a: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закон от </a:t>
            </a: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02.12.2019 № </a:t>
            </a: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399-ФЗ</a:t>
            </a:r>
            <a:r>
              <a:rPr lang="ru-RU" sz="1100" b="1" dirty="0" smtClean="0">
                <a:solidFill>
                  <a:schemeClr val="tx1"/>
                </a:solidFill>
              </a:rPr>
              <a:t>)</a:t>
            </a:r>
            <a:endParaRPr lang="ru-RU" sz="1100" b="1" dirty="0">
              <a:solidFill>
                <a:schemeClr val="tx1"/>
              </a:solidFill>
            </a:endParaRPr>
          </a:p>
        </p:txBody>
      </p:sp>
      <p:grpSp>
        <p:nvGrpSpPr>
          <p:cNvPr id="100" name="Группа 99"/>
          <p:cNvGrpSpPr/>
          <p:nvPr/>
        </p:nvGrpSpPr>
        <p:grpSpPr>
          <a:xfrm>
            <a:off x="180207" y="2629501"/>
            <a:ext cx="6341243" cy="1701199"/>
            <a:chOff x="180207" y="2615287"/>
            <a:chExt cx="6341243" cy="1136906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180207" y="2615287"/>
              <a:ext cx="6154897" cy="1136906"/>
              <a:chOff x="3415353" y="4801202"/>
              <a:chExt cx="5728647" cy="1537535"/>
            </a:xfrm>
          </p:grpSpPr>
          <p:sp>
            <p:nvSpPr>
              <p:cNvPr id="106" name="Трапеция 105"/>
              <p:cNvSpPr/>
              <p:nvPr/>
            </p:nvSpPr>
            <p:spPr>
              <a:xfrm>
                <a:off x="3415353" y="4806701"/>
                <a:ext cx="5728647" cy="1532036"/>
              </a:xfrm>
              <a:prstGeom prst="trapezoid">
                <a:avLst/>
              </a:prstGeom>
              <a:solidFill>
                <a:srgbClr val="FCD4D4"/>
              </a:solidFill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7" name="Группа 106"/>
              <p:cNvGrpSpPr/>
              <p:nvPr/>
            </p:nvGrpSpPr>
            <p:grpSpPr>
              <a:xfrm>
                <a:off x="3548749" y="4801202"/>
                <a:ext cx="3869466" cy="1537534"/>
                <a:chOff x="3892021" y="4801202"/>
                <a:chExt cx="3869466" cy="1537534"/>
              </a:xfrm>
            </p:grpSpPr>
            <p:sp>
              <p:nvSpPr>
                <p:cNvPr id="108" name="Скругленный прямоугольник 107"/>
                <p:cNvSpPr/>
                <p:nvPr/>
              </p:nvSpPr>
              <p:spPr>
                <a:xfrm>
                  <a:off x="3892021" y="4818856"/>
                  <a:ext cx="1306338" cy="1507726"/>
                </a:xfrm>
                <a:prstGeom prst="roundRect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72000" rIns="72000" rtlCol="0" anchor="ctr"/>
                <a:lstStyle/>
                <a:p>
                  <a:pPr algn="ctr"/>
                  <a:r>
                    <a:rPr lang="ru-RU" sz="1000" b="1" dirty="0"/>
                    <a:t>Среднемесячная начисленная за-работная плата медработников в субъекте РФ по данным Мин-</a:t>
                  </a:r>
                  <a:r>
                    <a:rPr lang="ru-RU" sz="1000" b="1" dirty="0" err="1"/>
                    <a:t>экономразвития</a:t>
                  </a:r>
                  <a:r>
                    <a:rPr lang="ru-RU" sz="1000" b="1" dirty="0"/>
                    <a:t> РФ</a:t>
                  </a:r>
                </a:p>
              </p:txBody>
            </p:sp>
            <p:sp>
              <p:nvSpPr>
                <p:cNvPr id="109" name="Скругленный прямоугольник 108"/>
                <p:cNvSpPr/>
                <p:nvPr/>
              </p:nvSpPr>
              <p:spPr>
                <a:xfrm>
                  <a:off x="5378920" y="4818856"/>
                  <a:ext cx="1167098" cy="1519880"/>
                </a:xfrm>
                <a:prstGeom prst="roundRect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800" b="1" dirty="0"/>
                    <a:t>Прогнозное увеличение численности медработников субъекта РФ по данным Минздрава </a:t>
                  </a:r>
                  <a:r>
                    <a:rPr lang="ru-RU" sz="800" b="1" dirty="0" smtClean="0"/>
                    <a:t>РФ (</a:t>
                  </a:r>
                  <a:r>
                    <a:rPr lang="ru-RU" sz="900" b="1" dirty="0" smtClean="0"/>
                    <a:t>9 172 </a:t>
                  </a:r>
                  <a:r>
                    <a:rPr lang="ru-RU" sz="800" b="1" dirty="0" smtClean="0"/>
                    <a:t>врача и </a:t>
                  </a:r>
                </a:p>
                <a:p>
                  <a:pPr algn="ctr"/>
                  <a:r>
                    <a:rPr lang="ru-RU" sz="900" b="1" dirty="0" smtClean="0"/>
                    <a:t>15 977</a:t>
                  </a:r>
                  <a:r>
                    <a:rPr lang="ru-RU" sz="1000" b="1" dirty="0" smtClean="0"/>
                    <a:t> </a:t>
                  </a:r>
                  <a:r>
                    <a:rPr lang="ru-RU" sz="800" b="1" dirty="0" smtClean="0"/>
                    <a:t>медицинских работников со средним медицинским образованием</a:t>
                  </a:r>
                  <a:r>
                    <a:rPr lang="ru-RU" sz="1000" dirty="0" smtClean="0"/>
                    <a:t>)</a:t>
                  </a:r>
                  <a:endParaRPr lang="ru-RU" sz="1000" dirty="0"/>
                </a:p>
              </p:txBody>
            </p:sp>
            <p:sp>
              <p:nvSpPr>
                <p:cNvPr id="110" name="Скругленный прямоугольник 109"/>
                <p:cNvSpPr/>
                <p:nvPr/>
              </p:nvSpPr>
              <p:spPr>
                <a:xfrm>
                  <a:off x="6708863" y="4801202"/>
                  <a:ext cx="1052624" cy="1507722"/>
                </a:xfrm>
                <a:prstGeom prst="roundRect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000" b="1" dirty="0"/>
                    <a:t>Коэффициент повышения заработной платы медицинских работников </a:t>
                  </a:r>
                </a:p>
              </p:txBody>
            </p:sp>
            <p:sp>
              <p:nvSpPr>
                <p:cNvPr id="111" name="TextBox 110"/>
                <p:cNvSpPr txBox="1"/>
                <p:nvPr/>
              </p:nvSpPr>
              <p:spPr>
                <a:xfrm>
                  <a:off x="5174522" y="5402900"/>
                  <a:ext cx="288032" cy="4994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Х</a:t>
                  </a:r>
                </a:p>
              </p:txBody>
            </p:sp>
            <p:sp>
              <p:nvSpPr>
                <p:cNvPr id="112" name="TextBox 111"/>
                <p:cNvSpPr txBox="1"/>
                <p:nvPr/>
              </p:nvSpPr>
              <p:spPr>
                <a:xfrm>
                  <a:off x="6478931" y="5407143"/>
                  <a:ext cx="288032" cy="4994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Х</a:t>
                  </a:r>
                </a:p>
              </p:txBody>
            </p:sp>
          </p:grpSp>
        </p:grpSp>
        <p:cxnSp>
          <p:nvCxnSpPr>
            <p:cNvPr id="102" name="Прямая со стрелкой 101"/>
            <p:cNvCxnSpPr/>
            <p:nvPr/>
          </p:nvCxnSpPr>
          <p:spPr>
            <a:xfrm flipV="1">
              <a:off x="6108700" y="2920431"/>
              <a:ext cx="412750" cy="285798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4408872" y="305897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</a:t>
              </a: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4647744" y="2630567"/>
              <a:ext cx="1052624" cy="1114863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000" b="1" dirty="0"/>
                <a:t>Доля средств ОМС в общем фонде оплаты труда медицинских работников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818348" y="3036951"/>
              <a:ext cx="516756" cy="24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</a:t>
              </a:r>
            </a:p>
          </p:txBody>
        </p:sp>
      </p:grpSp>
      <p:sp>
        <p:nvSpPr>
          <p:cNvPr id="113" name="Овал 112"/>
          <p:cNvSpPr/>
          <p:nvPr/>
        </p:nvSpPr>
        <p:spPr>
          <a:xfrm>
            <a:off x="8661790" y="4822001"/>
            <a:ext cx="152011" cy="144016"/>
          </a:xfrm>
          <a:prstGeom prst="ellipse">
            <a:avLst/>
          </a:prstGeom>
          <a:solidFill>
            <a:srgbClr val="FF0000"/>
          </a:solidFill>
          <a:ln w="3175">
            <a:solidFill>
              <a:srgbClr val="C556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655438" y="3304500"/>
            <a:ext cx="290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</a:p>
        </p:txBody>
      </p:sp>
      <p:sp>
        <p:nvSpPr>
          <p:cNvPr id="3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4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78316" y="234451"/>
            <a:ext cx="830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ИЗМЕНЕНИЯ В НОРМАТИВНОЙ БАЗЕ НА 2020 ГОД</a:t>
            </a:r>
            <a:endParaRPr lang="ru-RU" b="1" dirty="0"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244992" y="710046"/>
            <a:ext cx="83040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Блок-схема: документ 1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741" y="967362"/>
            <a:ext cx="8715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ФОМС от 20 января 2020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dirty="0" smtClean="0"/>
              <a:t> «О </a:t>
            </a:r>
            <a:r>
              <a:rPr lang="ru-RU" dirty="0"/>
              <a:t>внесении изменений в Порядок использования средств НСЗ ТФОМС, утвержденный приказом ФОМС от 27 марта 2019 г. №54</a:t>
            </a:r>
            <a:r>
              <a:rPr lang="ru-RU" dirty="0" smtClean="0"/>
              <a:t>»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зарегистрирован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МИНЮСТЕ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316" y="1837897"/>
            <a:ext cx="87820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Приказ ФОМС от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 февраля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г. №</a:t>
            </a:r>
            <a:r>
              <a:rPr lang="ru-RU" sz="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r>
              <a:rPr lang="ru-RU" dirty="0" smtClean="0"/>
              <a:t> «Об </a:t>
            </a:r>
            <a:r>
              <a:rPr lang="ru-RU" dirty="0"/>
              <a:t>утверждении формы и порядка представления отчета об использовании средств НСЗ ТФОМС </a:t>
            </a:r>
            <a:r>
              <a:rPr lang="ru-RU" dirty="0" smtClean="0"/>
              <a:t>для </a:t>
            </a:r>
            <a:r>
              <a:rPr lang="ru-RU" dirty="0" err="1"/>
              <a:t>софинансирования</a:t>
            </a:r>
            <a:r>
              <a:rPr lang="ru-RU" dirty="0"/>
              <a:t> расходов медицинских организаций государственной системы здравоохранения и муниципальной системы здравоохранения, оказывающих первичную медико-санитарную помощь в соответствии с территориальными программами </a:t>
            </a:r>
            <a:r>
              <a:rPr lang="ru-RU" dirty="0" smtClean="0"/>
              <a:t>ОМС, </a:t>
            </a:r>
            <a:r>
              <a:rPr lang="ru-RU" dirty="0"/>
              <a:t>на оплату труда врачей и среднего медицинского персонала» </a:t>
            </a:r>
            <a:r>
              <a:rPr lang="ru-RU" dirty="0" smtClean="0"/>
              <a:t> -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зарегистрирован в МИНЮСТЕ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*Приказ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ФОМС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апреля 2019 г. №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64 - отменён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0717" y="3477875"/>
            <a:ext cx="8692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Минздрава России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января 2020 г. № 39н  </a:t>
            </a:r>
            <a:r>
              <a:rPr lang="ru-RU" dirty="0"/>
              <a:t>"Об утверждении порядка формирования, условий предоставления медицинским организациям, указанным в части 6.6 статьи 26 Федерального закона "Об обязательном медицинском страховании в Российской Федерации", и порядка использования средств нормированного страхового запаса территориального фонда обязательного медицинского страхования для </a:t>
            </a:r>
            <a:r>
              <a:rPr lang="ru-RU" dirty="0" err="1"/>
              <a:t>софинансирования</a:t>
            </a:r>
            <a:r>
              <a:rPr lang="ru-RU" dirty="0"/>
              <a:t> расходов медицинских организаций на оплату труда врачей и среднего медицинского персонала</a:t>
            </a:r>
            <a:r>
              <a:rPr lang="ru-RU" dirty="0" smtClean="0"/>
              <a:t>"</a:t>
            </a:r>
            <a:r>
              <a:rPr lang="ru-RU" dirty="0"/>
              <a:t>-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зарегистрирован в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МИНЮСТЕ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352425" y="967361"/>
            <a:ext cx="504825" cy="345061"/>
          </a:xfrm>
          <a:prstGeom prst="stripedRightArrow">
            <a:avLst>
              <a:gd name="adj1" fmla="val 50000"/>
              <a:gd name="adj2" fmla="val 121170"/>
            </a:avLst>
          </a:prstGeom>
          <a:solidFill>
            <a:srgbClr val="FC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2" name="Штриховая стрелка вправо 41"/>
          <p:cNvSpPr/>
          <p:nvPr/>
        </p:nvSpPr>
        <p:spPr>
          <a:xfrm>
            <a:off x="352425" y="1859536"/>
            <a:ext cx="504825" cy="345061"/>
          </a:xfrm>
          <a:prstGeom prst="stripedRightArrow">
            <a:avLst>
              <a:gd name="adj1" fmla="val 50000"/>
              <a:gd name="adj2" fmla="val 121170"/>
            </a:avLst>
          </a:prstGeom>
          <a:solidFill>
            <a:srgbClr val="FC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43" name="Штриховая стрелка вправо 42"/>
          <p:cNvSpPr/>
          <p:nvPr/>
        </p:nvSpPr>
        <p:spPr>
          <a:xfrm>
            <a:off x="352425" y="3412111"/>
            <a:ext cx="504825" cy="345061"/>
          </a:xfrm>
          <a:prstGeom prst="stripedRightArrow">
            <a:avLst>
              <a:gd name="adj1" fmla="val 50000"/>
              <a:gd name="adj2" fmla="val 121170"/>
            </a:avLst>
          </a:prstGeom>
          <a:solidFill>
            <a:srgbClr val="FC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285875" y="1665721"/>
            <a:ext cx="692341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00175" y="3369682"/>
            <a:ext cx="692341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745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www.clipartmax.com/png/middle/67-676333_my-hospital-record-hospitals-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38" y="733247"/>
            <a:ext cx="1404154" cy="114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1139" y="86916"/>
            <a:ext cx="79152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Использование средств СОФИНАНСИРОВАНИЯ НА ОПЛАТУ ТРУДА ВРАЧЕЙ </a:t>
            </a:r>
            <a:endParaRPr lang="ru-RU" dirty="0"/>
          </a:p>
          <a:p>
            <a:pPr algn="ctr">
              <a:defRPr/>
            </a:pPr>
            <a:r>
              <a:rPr lang="ru-RU" dirty="0"/>
              <a:t>И </a:t>
            </a:r>
            <a:r>
              <a:rPr lang="ru-RU" dirty="0"/>
              <a:t>СРЕДНЕГО МЕДИЦИНСКОГО ПЕРСОНАЛА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6076" y="97631"/>
            <a:ext cx="763111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46076" y="713013"/>
            <a:ext cx="7631113" cy="11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52" name="Месяц 10251"/>
          <p:cNvSpPr/>
          <p:nvPr/>
        </p:nvSpPr>
        <p:spPr>
          <a:xfrm rot="16200000">
            <a:off x="4493596" y="959536"/>
            <a:ext cx="486965" cy="2808311"/>
          </a:xfrm>
          <a:prstGeom prst="moon">
            <a:avLst>
              <a:gd name="adj" fmla="val 2999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Rectangle 49"/>
          <p:cNvSpPr>
            <a:spLocks noChangeArrowheads="1"/>
          </p:cNvSpPr>
          <p:nvPr/>
        </p:nvSpPr>
        <p:spPr bwMode="auto">
          <a:xfrm>
            <a:off x="251520" y="1010741"/>
            <a:ext cx="2343473" cy="348534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/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Врачи-терапевты</a:t>
            </a:r>
          </a:p>
        </p:txBody>
      </p:sp>
      <p:sp>
        <p:nvSpPr>
          <p:cNvPr id="54" name="Rectangle 49"/>
          <p:cNvSpPr>
            <a:spLocks noChangeArrowheads="1"/>
          </p:cNvSpPr>
          <p:nvPr/>
        </p:nvSpPr>
        <p:spPr bwMode="auto">
          <a:xfrm>
            <a:off x="251520" y="1514504"/>
            <a:ext cx="2343473" cy="523700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/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Врачи-терапевты участковые</a:t>
            </a:r>
          </a:p>
        </p:txBody>
      </p:sp>
      <p:sp>
        <p:nvSpPr>
          <p:cNvPr id="55" name="Rectangle 49"/>
          <p:cNvSpPr>
            <a:spLocks noChangeArrowheads="1"/>
          </p:cNvSpPr>
          <p:nvPr/>
        </p:nvSpPr>
        <p:spPr bwMode="auto">
          <a:xfrm>
            <a:off x="251520" y="2182825"/>
            <a:ext cx="2343473" cy="348534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/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Врачи-педиатры</a:t>
            </a:r>
          </a:p>
        </p:txBody>
      </p:sp>
      <p:sp>
        <p:nvSpPr>
          <p:cNvPr id="56" name="Rectangle 49"/>
          <p:cNvSpPr>
            <a:spLocks noChangeArrowheads="1"/>
          </p:cNvSpPr>
          <p:nvPr/>
        </p:nvSpPr>
        <p:spPr bwMode="auto">
          <a:xfrm>
            <a:off x="251520" y="2643757"/>
            <a:ext cx="2343473" cy="576065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/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Врачи-педиатры участковые</a:t>
            </a:r>
          </a:p>
        </p:txBody>
      </p:sp>
      <p:sp>
        <p:nvSpPr>
          <p:cNvPr id="57" name="Rectangle 49"/>
          <p:cNvSpPr>
            <a:spLocks noChangeArrowheads="1"/>
          </p:cNvSpPr>
          <p:nvPr/>
        </p:nvSpPr>
        <p:spPr bwMode="auto">
          <a:xfrm>
            <a:off x="251520" y="3373662"/>
            <a:ext cx="2343473" cy="854272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/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Врачи общей практики (семейные врачи)</a:t>
            </a:r>
          </a:p>
        </p:txBody>
      </p:sp>
      <p:sp>
        <p:nvSpPr>
          <p:cNvPr id="58" name="Rectangle 49"/>
          <p:cNvSpPr>
            <a:spLocks noChangeArrowheads="1"/>
          </p:cNvSpPr>
          <p:nvPr/>
        </p:nvSpPr>
        <p:spPr bwMode="auto">
          <a:xfrm>
            <a:off x="251520" y="4371950"/>
            <a:ext cx="2343473" cy="348534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/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Врачи-специалисты</a:t>
            </a:r>
          </a:p>
        </p:txBody>
      </p:sp>
      <p:sp>
        <p:nvSpPr>
          <p:cNvPr id="60" name="Rectangle 49"/>
          <p:cNvSpPr>
            <a:spLocks noChangeArrowheads="1"/>
          </p:cNvSpPr>
          <p:nvPr/>
        </p:nvSpPr>
        <p:spPr bwMode="auto">
          <a:xfrm>
            <a:off x="6660232" y="1275606"/>
            <a:ext cx="2231357" cy="576064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Фельдшеры</a:t>
            </a:r>
          </a:p>
        </p:txBody>
      </p:sp>
      <p:sp>
        <p:nvSpPr>
          <p:cNvPr id="62" name="Rectangle 49"/>
          <p:cNvSpPr>
            <a:spLocks noChangeArrowheads="1"/>
          </p:cNvSpPr>
          <p:nvPr/>
        </p:nvSpPr>
        <p:spPr bwMode="auto">
          <a:xfrm>
            <a:off x="6660232" y="2031110"/>
            <a:ext cx="2239567" cy="576064"/>
          </a:xfrm>
          <a:prstGeom prst="rect">
            <a:avLst/>
          </a:prstGeom>
          <a:solidFill>
            <a:srgbClr val="6BB1C9">
              <a:lumMod val="75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>
              <a:defRPr/>
            </a:pPr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Акушеры</a:t>
            </a:r>
          </a:p>
        </p:txBody>
      </p:sp>
      <p:sp>
        <p:nvSpPr>
          <p:cNvPr id="63" name="Rectangle 49"/>
          <p:cNvSpPr>
            <a:spLocks noChangeArrowheads="1"/>
          </p:cNvSpPr>
          <p:nvPr/>
        </p:nvSpPr>
        <p:spPr bwMode="auto">
          <a:xfrm>
            <a:off x="6660232" y="2787478"/>
            <a:ext cx="2239567" cy="137827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lvl="0" algn="ctr">
              <a:defRPr/>
            </a:pPr>
            <a:r>
              <a:rPr lang="ru-RU" sz="1600" b="1" kern="0" dirty="0">
                <a:solidFill>
                  <a:prstClr val="white"/>
                </a:solidFill>
                <a:latin typeface="Calibri"/>
              </a:rPr>
              <a:t>Медицинские  работники со средним медицинским образованием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5" name="Овал 64"/>
              <p:cNvSpPr/>
              <p:nvPr/>
            </p:nvSpPr>
            <p:spPr>
              <a:xfrm>
                <a:off x="3131842" y="1842896"/>
                <a:ext cx="3240358" cy="764278"/>
              </a:xfrm>
              <a:prstGeom prst="ellipse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ru-RU" sz="2000" b="1" i="1" dirty="0">
                        <a:solidFill>
                          <a:srgbClr val="FF0000"/>
                        </a:solidFill>
                        <a:latin typeface="Cambria Math"/>
                      </a:rPr>
                      <m:t>с </m:t>
                    </m:r>
                    <m:r>
                      <a:rPr lang="ru-RU" sz="2000" b="1" i="1" dirty="0">
                        <a:solidFill>
                          <a:srgbClr val="FF0000"/>
                        </a:solidFill>
                        <a:latin typeface="Cambria Math"/>
                      </a:rPr>
                      <m:t>𝟏</m:t>
                    </m:r>
                    <m:r>
                      <a:rPr lang="ru-RU" sz="2000" b="1" i="1" dirty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ru-RU" sz="2000" b="1" i="0" dirty="0">
                        <a:solidFill>
                          <a:srgbClr val="FF0000"/>
                        </a:solidFill>
                        <a:latin typeface="Cambria Math"/>
                      </a:rPr>
                      <m:t>января </m:t>
                    </m:r>
                    <m:r>
                      <a:rPr lang="ru-RU" sz="2000" b="1" i="0" dirty="0">
                        <a:solidFill>
                          <a:srgbClr val="FF0000"/>
                        </a:solidFill>
                        <a:latin typeface="Cambria Math"/>
                      </a:rPr>
                      <m:t>𝟐𝟎𝟐𝟎</m:t>
                    </m:r>
                    <m:r>
                      <a:rPr lang="ru-RU" sz="2000" b="1" i="0" dirty="0">
                        <a:solidFill>
                          <a:srgbClr val="FF0000"/>
                        </a:solidFill>
                        <a:latin typeface="Cambria Math"/>
                      </a:rPr>
                      <m:t> года </m:t>
                    </m:r>
                  </m:oMath>
                </a14:m>
                <a:r>
                  <a:rPr lang="ru-RU" sz="2000" b="1" dirty="0">
                    <a:solidFill>
                      <a:srgbClr val="FF0000"/>
                    </a:solidFill>
                    <a:latin typeface="Cambria Math"/>
                  </a:rPr>
                  <a:t>    </a:t>
                </a:r>
                <a:r>
                  <a:rPr lang="ru-RU" b="1" dirty="0">
                    <a:solidFill>
                      <a:srgbClr val="FF0000"/>
                    </a:solidFill>
                    <a:latin typeface="Cambria Math"/>
                  </a:rPr>
                  <a:t>занимающие не менее одной ставки</a:t>
                </a:r>
                <a:endParaRPr lang="ru-RU" b="1" dirty="0">
                  <a:solidFill>
                    <a:srgbClr val="FF0000"/>
                  </a:solidFill>
                  <a:latin typeface="Cambria Math"/>
                </a:endParaRPr>
              </a:p>
            </p:txBody>
          </p:sp>
        </mc:Choice>
        <mc:Fallback>
          <p:sp>
            <p:nvSpPr>
              <p:cNvPr id="65" name="Овал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2" y="1842896"/>
                <a:ext cx="3240358" cy="764278"/>
              </a:xfrm>
              <a:prstGeom prst="ellipse">
                <a:avLst/>
              </a:prstGeom>
              <a:blipFill rotWithShape="1">
                <a:blip r:embed="rId3"/>
                <a:stretch>
                  <a:fillRect b="-1031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2286000" y="169458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	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843808" y="3939902"/>
            <a:ext cx="3528391" cy="933086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Приказ Минздрава России от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20.12.12 г.              № 1183н «Об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утверждении Номенклатуры должностей медицинских работников и фармацевтических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работников»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43808" y="2787477"/>
            <a:ext cx="3528391" cy="983985"/>
          </a:xfrm>
          <a:prstGeom prst="roundRect">
            <a:avLst/>
          </a:prstGeom>
          <a:solidFill>
            <a:srgbClr val="E7E7E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Приказ Минздрава России от 11.03.13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г. №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121н «Об утверждении Требований к организации и выполнению работ (услуг) при оказании первичной медико-санитарной помощи и т.д.»</a:t>
            </a:r>
          </a:p>
        </p:txBody>
      </p:sp>
      <p:pic>
        <p:nvPicPr>
          <p:cNvPr id="6150" name="Picture 6" descr="http://detskie-raskraski.ru/sites/default/files/detskie-raskraski-doktor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062" y="1000295"/>
            <a:ext cx="579896" cy="83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coloringpagesforfree.net/wp-content/uploads/2011/04/IMG_00451-327x750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688" y="1075663"/>
            <a:ext cx="335185" cy="76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Блок-схема: документ 22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2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63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Выгнутая вниз стрелка 86"/>
          <p:cNvSpPr/>
          <p:nvPr/>
        </p:nvSpPr>
        <p:spPr>
          <a:xfrm>
            <a:off x="1835696" y="1815668"/>
            <a:ext cx="4536504" cy="1634489"/>
          </a:xfrm>
          <a:prstGeom prst="curvedUpArrow">
            <a:avLst>
              <a:gd name="adj1" fmla="val 14092"/>
              <a:gd name="adj2" fmla="val 28033"/>
              <a:gd name="adj3" fmla="val 32416"/>
            </a:avLst>
          </a:prstGeom>
          <a:solidFill>
            <a:srgbClr val="00B0F0"/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19" y="172644"/>
            <a:ext cx="79928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/>
              <a:t>ПОРЯДОК взаимодействия </a:t>
            </a:r>
            <a:r>
              <a:rPr lang="ru-RU" dirty="0" smtClean="0"/>
              <a:t>и условия предоставления СРЕДСТВ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31776" y="105966"/>
            <a:ext cx="75723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0084" y="554336"/>
            <a:ext cx="7572375" cy="1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467543" y="1275607"/>
            <a:ext cx="3787157" cy="594066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29614">
                <a:schemeClr val="bg1">
                  <a:lumMod val="85000"/>
                </a:schemeClr>
              </a:gs>
              <a:gs pos="66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i="1" dirty="0">
                <a:ln w="12700">
                  <a:solidFill>
                    <a:srgbClr val="C55653"/>
                  </a:solidFill>
                  <a:prstDash val="solid"/>
                </a:ln>
                <a:solidFill>
                  <a:srgbClr val="FF0000"/>
                </a:solidFill>
              </a:rPr>
              <a:t>УПОЛНОМОЧЕННЫЙ ОРГАН ВЛАСТИ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23728" y="4159920"/>
            <a:ext cx="5274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средств на выплату заработной платы;</a:t>
            </a:r>
          </a:p>
          <a:p>
            <a:pPr marL="285750" indent="-285750" algn="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Раздельный аналитический учёт;</a:t>
            </a:r>
          </a:p>
          <a:p>
            <a:pPr marL="285750" indent="-285750" algn="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Ежемесячный отчёт об использовании средств;</a:t>
            </a:r>
          </a:p>
          <a:p>
            <a:pPr marL="285750" indent="-285750" algn="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нецелевых средств </a:t>
            </a:r>
          </a:p>
        </p:txBody>
      </p:sp>
      <p:sp>
        <p:nvSpPr>
          <p:cNvPr id="76" name="Вертикальный свиток 75"/>
          <p:cNvSpPr/>
          <p:nvPr/>
        </p:nvSpPr>
        <p:spPr>
          <a:xfrm>
            <a:off x="3738384" y="2283718"/>
            <a:ext cx="1008112" cy="969308"/>
          </a:xfrm>
          <a:prstGeom prst="verticalScroll">
            <a:avLst>
              <a:gd name="adj" fmla="val 6801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3934228" y="2547795"/>
            <a:ext cx="632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4" descr="https://otvet.imgsmail.ru/download/179730981_fda890847b9cd63cb2de026874824e17_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088" y="2752803"/>
            <a:ext cx="238649" cy="23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8" descr="https://avatars.mds.yandex.net/get-pdb/1244951/6866276c-2217-46fa-8256-eb9d3e8a6fa5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281" y="2683270"/>
            <a:ext cx="261075" cy="1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3916104" y="2365536"/>
            <a:ext cx="6559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</a:t>
            </a:r>
            <a:endParaRPr lang="ru-RU" sz="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Picture 14" descr="https://avatars.mds.yandex.net/get-pdb/1088712/d1b86114-4b6f-4004-85c5-ee7249d42a57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604" y="2901310"/>
            <a:ext cx="237806" cy="17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 rot="19004393">
            <a:off x="3676724" y="2814074"/>
            <a:ext cx="8194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Согласовано</a:t>
            </a:r>
            <a:endParaRPr lang="ru-RU" sz="9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95736" y="1869673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</a:t>
            </a:r>
            <a:r>
              <a:rPr lang="ru-RU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заявки;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реализацией</a:t>
            </a:r>
          </a:p>
        </p:txBody>
      </p:sp>
      <p:sp>
        <p:nvSpPr>
          <p:cNvPr id="89" name="Выгнутая вниз стрелка 88"/>
          <p:cNvSpPr/>
          <p:nvPr/>
        </p:nvSpPr>
        <p:spPr>
          <a:xfrm rot="14616237" flipV="1">
            <a:off x="-152721" y="2260709"/>
            <a:ext cx="2836844" cy="1737139"/>
          </a:xfrm>
          <a:prstGeom prst="curvedUpArrow">
            <a:avLst>
              <a:gd name="adj1" fmla="val 14092"/>
              <a:gd name="adj2" fmla="val 28033"/>
              <a:gd name="adj3" fmla="val 32416"/>
            </a:avLst>
          </a:prstGeom>
          <a:solidFill>
            <a:srgbClr val="00B0F0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76428" y="3494868"/>
            <a:ext cx="4587861" cy="648072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29614">
                <a:schemeClr val="bg1">
                  <a:lumMod val="85000"/>
                </a:schemeClr>
              </a:gs>
              <a:gs pos="66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i="1" dirty="0">
                <a:ln w="12700">
                  <a:solidFill>
                    <a:srgbClr val="C55653"/>
                  </a:solidFill>
                  <a:prstDash val="solid"/>
                </a:ln>
                <a:solidFill>
                  <a:srgbClr val="FF0000"/>
                </a:solidFill>
              </a:rPr>
              <a:t>МЕДИЦИНСКАЯ ОРГАНИЗАЦИЯ</a:t>
            </a:r>
          </a:p>
        </p:txBody>
      </p:sp>
      <p:sp>
        <p:nvSpPr>
          <p:cNvPr id="88" name="Выгнутая вниз стрелка 87"/>
          <p:cNvSpPr/>
          <p:nvPr/>
        </p:nvSpPr>
        <p:spPr>
          <a:xfrm rot="5919422" flipV="1">
            <a:off x="6742694" y="1925148"/>
            <a:ext cx="2570305" cy="2008687"/>
          </a:xfrm>
          <a:prstGeom prst="curvedUpArrow">
            <a:avLst>
              <a:gd name="adj1" fmla="val 14092"/>
              <a:gd name="adj2" fmla="val 28033"/>
              <a:gd name="adj3" fmla="val 32416"/>
            </a:avLst>
          </a:prstGeom>
          <a:solidFill>
            <a:srgbClr val="00B0F0"/>
          </a:solidFill>
          <a:ln w="31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50011" y="1275606"/>
            <a:ext cx="2724431" cy="594067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29614">
                <a:schemeClr val="bg1">
                  <a:lumMod val="85000"/>
                </a:schemeClr>
              </a:gs>
              <a:gs pos="66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i="1" dirty="0">
                <a:ln w="12700">
                  <a:solidFill>
                    <a:srgbClr val="C55653"/>
                  </a:solidFill>
                  <a:prstDash val="solid"/>
                </a:ln>
                <a:solidFill>
                  <a:srgbClr val="FF0000"/>
                </a:solidFill>
              </a:rPr>
              <a:t>ТФОМС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3602" y="2363445"/>
            <a:ext cx="17675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предоставление средств </a:t>
            </a:r>
            <a:r>
              <a:rPr lang="ru-RU" sz="14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НСЗ 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 за каждый месяц (!)</a:t>
            </a: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3937517" y="2666858"/>
            <a:ext cx="632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3938534" y="2607754"/>
            <a:ext cx="632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Вертикальный свиток 92"/>
          <p:cNvSpPr/>
          <p:nvPr/>
        </p:nvSpPr>
        <p:spPr>
          <a:xfrm>
            <a:off x="827584" y="3641388"/>
            <a:ext cx="1008112" cy="982838"/>
          </a:xfrm>
          <a:prstGeom prst="verticalScroll">
            <a:avLst>
              <a:gd name="adj" fmla="val 6801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>
            <a:off x="1023428" y="3905466"/>
            <a:ext cx="632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icture 4" descr="https://otvet.imgsmail.ru/download/179730981_fda890847b9cd63cb2de026874824e17_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88" y="4110474"/>
            <a:ext cx="238649" cy="24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8" descr="https://avatars.mds.yandex.net/get-pdb/1244951/6866276c-2217-46fa-8256-eb9d3e8a6fa5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360" y="4046076"/>
            <a:ext cx="261075" cy="1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/>
          <p:cNvSpPr txBox="1"/>
          <p:nvPr/>
        </p:nvSpPr>
        <p:spPr>
          <a:xfrm>
            <a:off x="1005304" y="3723207"/>
            <a:ext cx="6559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</a:t>
            </a:r>
            <a:endParaRPr lang="ru-RU" sz="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0" name="Прямая соединительная линия 99"/>
          <p:cNvCxnSpPr/>
          <p:nvPr/>
        </p:nvCxnSpPr>
        <p:spPr>
          <a:xfrm>
            <a:off x="1026717" y="4024528"/>
            <a:ext cx="632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1027734" y="3965425"/>
            <a:ext cx="6323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940151" y="2031978"/>
            <a:ext cx="2861958" cy="1384995"/>
          </a:xfrm>
          <a:prstGeom prst="rect">
            <a:avLst/>
          </a:prstGeom>
          <a:noFill/>
          <a:effectLst>
            <a:outerShdw blurRad="50800" dist="25400" dir="9600000" algn="tr" rotWithShape="0">
              <a:srgbClr val="FBFBD3"/>
            </a:outerShdw>
          </a:effectLst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ср-в в соответствии с заявкой;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использованием средств;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 о возврате средств использованных не по целевому назначению</a:t>
            </a:r>
            <a:endParaRPr lang="ru-RU" sz="1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86284" y="678193"/>
            <a:ext cx="8028954" cy="46196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29614">
                <a:schemeClr val="bg1">
                  <a:lumMod val="85000"/>
                </a:schemeClr>
              </a:gs>
              <a:gs pos="66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Средства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предоставляются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ТФОМС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МО </a:t>
            </a:r>
            <a:r>
              <a:rPr lang="ru-RU" sz="1200" b="1" dirty="0" smtClean="0">
                <a:solidFill>
                  <a:srgbClr val="FF0000"/>
                </a:solidFill>
              </a:rPr>
              <a:t>ежемесячно до </a:t>
            </a:r>
            <a:r>
              <a:rPr lang="ru-RU" sz="1200" b="1" dirty="0">
                <a:solidFill>
                  <a:srgbClr val="FF0000"/>
                </a:solidFill>
              </a:rPr>
              <a:t>10-го числа месяца, следующего за отчетным, а за декабрь – до 25 декабря текущего </a:t>
            </a:r>
            <a:r>
              <a:rPr lang="ru-RU" sz="1200" b="1" dirty="0" smtClean="0">
                <a:solidFill>
                  <a:srgbClr val="FF0000"/>
                </a:solidFill>
              </a:rPr>
              <a:t>года в </a:t>
            </a:r>
            <a:r>
              <a:rPr lang="ru-RU" sz="1200" b="1" dirty="0">
                <a:solidFill>
                  <a:srgbClr val="FF0000"/>
                </a:solidFill>
              </a:rPr>
              <a:t>пределах средств НСЗ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, предусмотренных в бюджете ТФОМС </a:t>
            </a:r>
          </a:p>
        </p:txBody>
      </p:sp>
      <p:sp>
        <p:nvSpPr>
          <p:cNvPr id="34" name="Блок-схема: документ 33"/>
          <p:cNvSpPr/>
          <p:nvPr/>
        </p:nvSpPr>
        <p:spPr>
          <a:xfrm>
            <a:off x="7337208" y="0"/>
            <a:ext cx="1816318" cy="745589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461845" y="150555"/>
            <a:ext cx="1723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«КАДРЫ»</a:t>
            </a:r>
          </a:p>
        </p:txBody>
      </p:sp>
      <p:sp>
        <p:nvSpPr>
          <p:cNvPr id="3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39200" y="4852807"/>
            <a:ext cx="262350" cy="273844"/>
          </a:xfrm>
        </p:spPr>
        <p:txBody>
          <a:bodyPr/>
          <a:lstStyle/>
          <a:p>
            <a:fld id="{7CAC48D7-4F4B-4B04-BC17-41C34ED25E82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37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5745</TotalTime>
  <Words>974</Words>
  <Application>Microsoft Office PowerPoint</Application>
  <PresentationFormat>Экран (16:9)</PresentationFormat>
  <Paragraphs>376</Paragraphs>
  <Slides>11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 Владимир Геннадьевич</dc:creator>
  <cp:lastModifiedBy>Великанов Олег Эдуардович</cp:lastModifiedBy>
  <cp:revision>449</cp:revision>
  <cp:lastPrinted>2020-03-23T12:00:04Z</cp:lastPrinted>
  <dcterms:created xsi:type="dcterms:W3CDTF">2019-01-18T08:16:29Z</dcterms:created>
  <dcterms:modified xsi:type="dcterms:W3CDTF">2020-03-23T12:20:48Z</dcterms:modified>
</cp:coreProperties>
</file>